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7" r:id="rId5"/>
    <p:sldId id="266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577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9CA28E-CA8D-F9E5-1D9B-02DCABC04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-295835"/>
            <a:ext cx="7898190" cy="5274235"/>
          </a:xfrm>
        </p:spPr>
        <p:txBody>
          <a:bodyPr/>
          <a:lstStyle/>
          <a:p>
            <a:pPr marL="450215" indent="8255" algn="ctr"/>
            <a: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7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7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2024. évi költségvetés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CA08709-8C3F-38DC-07A8-F0840052E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644571"/>
            <a:ext cx="7766936" cy="1436915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Tervezet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320936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9FF22A-C783-4177-65CD-9E577A68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034210" cy="1524000"/>
          </a:xfrm>
        </p:spPr>
        <p:txBody>
          <a:bodyPr>
            <a:noAutofit/>
          </a:bodyPr>
          <a:lstStyle/>
          <a:p>
            <a:pPr algn="ctr"/>
            <a:r>
              <a:rPr lang="hu-HU" sz="6000" b="1" u="sng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Bevétel: 7 400 000 Ft</a:t>
            </a:r>
            <a:r>
              <a:rPr lang="hu-HU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sz="60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BDCCAF3-4793-4E42-8226-6D837EF0D14F}"/>
              </a:ext>
            </a:extLst>
          </p:cNvPr>
          <p:cNvSpPr txBox="1"/>
          <p:nvPr/>
        </p:nvSpPr>
        <p:spPr>
          <a:xfrm>
            <a:off x="313766" y="1930400"/>
            <a:ext cx="1023812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215" indent="8255" algn="ctr"/>
            <a:r>
              <a:rPr lang="hu-H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tagdíj:                             720 000        </a:t>
            </a:r>
            <a:endParaRPr lang="hu-H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ctr"/>
            <a:r>
              <a:rPr lang="hu-H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önkormányzat:           4 000 000</a:t>
            </a:r>
            <a:endParaRPr lang="hu-H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ctr"/>
            <a:r>
              <a:rPr lang="hu-H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pályázat:                         500 000</a:t>
            </a:r>
          </a:p>
          <a:p>
            <a:pPr marL="450215" indent="8255" algn="ctr"/>
            <a:r>
              <a:rPr lang="hu-H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egyéb:                           2 180 000</a:t>
            </a:r>
            <a:endParaRPr lang="hu-HU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ctr"/>
            <a:r>
              <a:rPr lang="hu-H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8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CB67AD6F-897C-781E-025B-51C937FEC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46" y="226645"/>
            <a:ext cx="10855569" cy="6236677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C6C6D090-6463-5FC3-08AB-2CA8E8339B29}"/>
              </a:ext>
            </a:extLst>
          </p:cNvPr>
          <p:cNvSpPr txBox="1"/>
          <p:nvPr/>
        </p:nvSpPr>
        <p:spPr>
          <a:xfrm>
            <a:off x="0" y="1242647"/>
            <a:ext cx="4134338" cy="4571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215" indent="8255" algn="l"/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tagdíj:                                           </a:t>
            </a:r>
            <a:r>
              <a:rPr lang="hu-HU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720 000        </a:t>
            </a:r>
            <a:endParaRPr lang="hu-HU" sz="360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l"/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önkormányzat:           </a:t>
            </a:r>
            <a:r>
              <a:rPr lang="hu-HU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4 000 000</a:t>
            </a:r>
            <a:endParaRPr lang="hu-HU" sz="3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l"/>
            <a:r>
              <a:rPr lang="hu-H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pályázat:                         </a:t>
            </a:r>
            <a:r>
              <a:rPr lang="hu-HU" sz="36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500 000</a:t>
            </a:r>
          </a:p>
          <a:p>
            <a:pPr marL="450215" indent="8255" algn="l"/>
            <a:r>
              <a:rPr lang="hu-H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egyéb:                           </a:t>
            </a:r>
            <a:r>
              <a:rPr lang="hu-HU" sz="3600" b="1" dirty="0">
                <a:solidFill>
                  <a:srgbClr val="DEA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2 180 000</a:t>
            </a:r>
            <a:endParaRPr lang="hu-HU" sz="3600" b="1" dirty="0">
              <a:solidFill>
                <a:srgbClr val="DEA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5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17559CCD-C2F8-DFD1-2387-896D77C90115}"/>
              </a:ext>
            </a:extLst>
          </p:cNvPr>
          <p:cNvSpPr txBox="1"/>
          <p:nvPr/>
        </p:nvSpPr>
        <p:spPr>
          <a:xfrm>
            <a:off x="-508000" y="217716"/>
            <a:ext cx="1162594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u="sng" dirty="0"/>
              <a:t>Kiadás: 7 400 000 Ft</a:t>
            </a:r>
          </a:p>
          <a:p>
            <a:pPr algn="ctr"/>
            <a:endParaRPr lang="hu-HU" sz="4400" b="1" u="sng" dirty="0"/>
          </a:p>
          <a:p>
            <a:pPr algn="ctr"/>
            <a:endParaRPr lang="hu-HU" sz="4400" b="1" u="sng" dirty="0"/>
          </a:p>
          <a:p>
            <a:pPr algn="ctr"/>
            <a:r>
              <a:rPr lang="hu-HU" sz="4400" b="1" dirty="0"/>
              <a:t>Hagyományos programok: </a:t>
            </a:r>
            <a:r>
              <a:rPr lang="hu-HU" sz="4400" b="1" dirty="0">
                <a:solidFill>
                  <a:srgbClr val="0070C0"/>
                </a:solidFill>
              </a:rPr>
              <a:t>2.500 000</a:t>
            </a:r>
          </a:p>
          <a:p>
            <a:pPr algn="ctr"/>
            <a:r>
              <a:rPr lang="hu-HU" sz="4400" b="1" dirty="0"/>
              <a:t>Iroda működése:               </a:t>
            </a:r>
            <a:r>
              <a:rPr lang="hu-HU" sz="4400" b="1" dirty="0">
                <a:solidFill>
                  <a:schemeClr val="accent5"/>
                </a:solidFill>
              </a:rPr>
              <a:t>1.200.000</a:t>
            </a:r>
          </a:p>
          <a:p>
            <a:pPr algn="ctr"/>
            <a:r>
              <a:rPr lang="hu-HU" sz="4400" b="1" dirty="0"/>
              <a:t>Tagszervezetek támogatása:              </a:t>
            </a:r>
          </a:p>
          <a:p>
            <a:pPr algn="ctr"/>
            <a:r>
              <a:rPr lang="hu-HU" sz="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1.700.000</a:t>
            </a:r>
          </a:p>
          <a:p>
            <a:pPr algn="ctr"/>
            <a:r>
              <a:rPr lang="hu-HU" sz="4400" b="1" dirty="0"/>
              <a:t>Jubileumi programok:       </a:t>
            </a:r>
            <a:r>
              <a:rPr lang="hu-HU" sz="4400" b="1" dirty="0">
                <a:solidFill>
                  <a:schemeClr val="accent3">
                    <a:lumMod val="75000"/>
                  </a:schemeClr>
                </a:solidFill>
              </a:rPr>
              <a:t>2.000.000</a:t>
            </a:r>
          </a:p>
          <a:p>
            <a:endParaRPr lang="hu-HU" u="sng" dirty="0"/>
          </a:p>
        </p:txBody>
      </p:sp>
    </p:spTree>
    <p:extLst>
      <p:ext uri="{BB962C8B-B14F-4D97-AF65-F5344CB8AC3E}">
        <p14:creationId xmlns:p14="http://schemas.microsoft.com/office/powerpoint/2010/main" val="318708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F1D4ADA7-4B25-E477-A21B-BC9A191B0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14" y="-13910"/>
            <a:ext cx="11629621" cy="687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2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1DA034-2D1D-85A7-235B-7D00157D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506"/>
            <a:ext cx="9879106" cy="806823"/>
          </a:xfrm>
        </p:spPr>
        <p:txBody>
          <a:bodyPr>
            <a:normAutofit/>
          </a:bodyPr>
          <a:lstStyle/>
          <a:p>
            <a:r>
              <a:rPr lang="hu-HU" sz="3800" b="1" dirty="0">
                <a:solidFill>
                  <a:schemeClr val="accent2">
                    <a:lumMod val="50000"/>
                  </a:schemeClr>
                </a:solidFill>
              </a:rPr>
              <a:t>Az önkormányzati támogatás felhasználása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977D164-6A9E-2A0E-3678-14F35DA1A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114" y="725714"/>
            <a:ext cx="5181600" cy="6024283"/>
          </a:xfrm>
        </p:spPr>
        <p:txBody>
          <a:bodyPr>
            <a:noAutofit/>
          </a:bodyPr>
          <a:lstStyle/>
          <a:p>
            <a:pPr marL="450215" indent="8255" algn="just"/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Hangverseny két alkalommal			                         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150.000.-Ft    </a:t>
            </a:r>
          </a:p>
          <a:p>
            <a:pPr marL="450215" indent="8255" algn="just"/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Versmondó találkozó </a:t>
            </a:r>
          </a:p>
          <a:p>
            <a:pPr marL="450215" indent="8255" algn="just"/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és      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VersVarázs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rendezvény                    </a:t>
            </a:r>
          </a:p>
          <a:p>
            <a:pPr marL="450215" indent="0" algn="just">
              <a:buNone/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100.000.-Ft                           </a:t>
            </a:r>
          </a:p>
          <a:p>
            <a:pPr marL="450215" indent="8255" algn="just"/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„Aranyfürt” népzenei és </a:t>
            </a:r>
          </a:p>
          <a:p>
            <a:pPr marL="450215" indent="8255" algn="just"/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népdal találkozó  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100.000.- Ft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    </a:t>
            </a:r>
          </a:p>
          <a:p>
            <a:pPr marL="450215" indent="8255" algn="just"/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„Séta az egészségért” 		                  </a:t>
            </a:r>
          </a:p>
          <a:p>
            <a:pPr marL="450215" indent="0" algn="just">
              <a:buNone/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10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0.000.- Ft     </a:t>
            </a:r>
          </a:p>
          <a:p>
            <a:pPr marL="450215" indent="8255" algn="just"/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Mozdulj!”sportvetélkedő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Probojáczné Túri Éva emlékére 3 alkalommal 	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0.000.- Ft</a:t>
            </a:r>
          </a:p>
          <a:p>
            <a:pPr marL="450215" indent="8255" algn="just"/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Civil Korzó        </a:t>
            </a:r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100.000.- Ft </a:t>
            </a:r>
          </a:p>
          <a:p>
            <a:pPr marL="450215" indent="8255" algn="just"/>
            <a:r>
              <a:rPr lang="hu-H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pPr marL="450215" indent="8255" algn="just"/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0" algn="just">
              <a:buNone/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450215" indent="0" algn="just">
              <a:buNone/>
            </a:pP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  </a:t>
            </a:r>
          </a:p>
          <a:p>
            <a:pPr marL="0" indent="0">
              <a:buNone/>
            </a:pPr>
            <a:r>
              <a:rPr lang="hu-H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hu-HU" sz="2200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EB8E991-56DD-85D6-C77F-B399CE035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1314" y="833718"/>
            <a:ext cx="5660572" cy="6024283"/>
          </a:xfrm>
        </p:spPr>
        <p:txBody>
          <a:bodyPr>
            <a:normAutofit fontScale="25000" lnSpcReduction="20000"/>
          </a:bodyPr>
          <a:lstStyle/>
          <a:p>
            <a:pPr marL="450215" indent="0" algn="just">
              <a:buNone/>
            </a:pPr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Jelenléti és online városi bibliaismereti    vetélkedő             </a:t>
            </a:r>
            <a:r>
              <a:rPr lang="hu-HU" sz="9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hu-HU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0.000 Ft</a:t>
            </a:r>
          </a:p>
          <a:p>
            <a:pPr marL="450215" indent="8255" algn="just"/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„Kecskeméti Idősekért” díj átadása az   idősek napi rendezvényen   </a:t>
            </a:r>
          </a:p>
          <a:p>
            <a:pPr marL="450215" indent="0" algn="just">
              <a:buNone/>
            </a:pPr>
            <a:r>
              <a:rPr lang="hu-HU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</a:t>
            </a:r>
            <a:r>
              <a:rPr lang="hu-HU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100.000.- Ft                                                 </a:t>
            </a:r>
            <a:r>
              <a:rPr lang="hu-HU" sz="9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</a:t>
            </a:r>
            <a:endParaRPr lang="hu-HU" sz="9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just"/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Idősek tornája - heti öt alkalommal (két helyen)        </a:t>
            </a:r>
            <a:r>
              <a:rPr lang="hu-HU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100.000.- Ft       </a:t>
            </a:r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</a:p>
          <a:p>
            <a:pPr marL="450215" indent="8255" algn="just"/>
            <a:r>
              <a:rPr lang="hu-HU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Klubvezetők</a:t>
            </a:r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közösségépítő kirándulása         </a:t>
            </a:r>
            <a:r>
              <a:rPr lang="hu-HU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600.000.- Ft 	</a:t>
            </a:r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                                                             </a:t>
            </a:r>
          </a:p>
          <a:p>
            <a:pPr marL="450215" indent="8255" algn="just"/>
            <a:r>
              <a:rPr lang="hu-HU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iroda működtetése, </a:t>
            </a:r>
            <a:r>
              <a:rPr lang="hu-HU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hu-HU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rezsiköltség  </a:t>
            </a:r>
          </a:p>
          <a:p>
            <a:pPr marL="450215" indent="0" algn="just">
              <a:buNone/>
            </a:pPr>
            <a:r>
              <a:rPr lang="hu-HU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  <a:r>
              <a:rPr lang="hu-HU" sz="9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1.20</a:t>
            </a:r>
            <a:r>
              <a:rPr lang="hu-HU" sz="9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0.000.- Ft</a:t>
            </a:r>
            <a:endParaRPr lang="hu-HU" sz="9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just"/>
            <a:r>
              <a:rPr lang="hu-HU" sz="9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Tagszervezetek programjainak támogatása        </a:t>
            </a:r>
            <a:r>
              <a:rPr lang="hu-HU" sz="9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1.000.000.-Ft  </a:t>
            </a:r>
          </a:p>
          <a:p>
            <a:pPr marL="450215" indent="8255" algn="just"/>
            <a:endParaRPr lang="hu-HU" sz="9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just"/>
            <a:endParaRPr lang="hu-HU" sz="8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just"/>
            <a:endParaRPr lang="hu-HU" sz="8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8255" algn="just"/>
            <a:endParaRPr lang="hu-HU" sz="8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0" algn="just">
              <a:buNone/>
            </a:pPr>
            <a:r>
              <a:rPr lang="hu-H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 </a:t>
            </a:r>
          </a:p>
          <a:p>
            <a:pPr marL="450215" indent="0" algn="just">
              <a:buNone/>
            </a:pPr>
            <a:r>
              <a:rPr lang="hu-HU" sz="8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1131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BC4F6D-937C-FE47-D8ED-B13966089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0"/>
            <a:ext cx="9318312" cy="369345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hu-H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5773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Takarékosság: </a:t>
            </a:r>
            <a:r>
              <a:rPr lang="hu-HU" sz="4000" b="1" dirty="0">
                <a:solidFill>
                  <a:srgbClr val="5773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papírmentes iroda</a:t>
            </a:r>
            <a: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4000" b="1" dirty="0">
                <a:solidFill>
                  <a:srgbClr val="5773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telefonköltség csökkentése</a:t>
            </a:r>
            <a:br>
              <a:rPr lang="hu-HU" sz="4000" b="1" dirty="0">
                <a:solidFill>
                  <a:srgbClr val="5773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4000" b="1" dirty="0">
                <a:solidFill>
                  <a:srgbClr val="5773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ügyeleti napok betartása </a:t>
            </a:r>
            <a: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4000" b="1" dirty="0">
                <a:solidFill>
                  <a:srgbClr val="57731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                     gazdaságos időbeosztás</a:t>
            </a:r>
            <a: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hu-HU" sz="4000" b="1" dirty="0">
                <a:solidFill>
                  <a:srgbClr val="57731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A8379A3-43A4-E1A4-31C6-37CD7FEA9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-6048808" y="3614158"/>
            <a:ext cx="19906651" cy="4535110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pic>
        <p:nvPicPr>
          <p:cNvPr id="2052" name="Picture 4" descr="Zala Megyei Nyugdíjasok Érdekvédelmi Szervezete - nagykanizsa.hu">
            <a:extLst>
              <a:ext uri="{FF2B5EF4-FFF2-40B4-BE49-F238E27FC236}">
                <a16:creationId xmlns:a16="http://schemas.microsoft.com/office/drawing/2014/main" id="{7004A43D-1C93-3B62-F9C2-394D8E535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91" y="2613892"/>
            <a:ext cx="8324112" cy="424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819449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88</Words>
  <Application>Microsoft Office PowerPoint</Application>
  <PresentationFormat>Szélesvásznú</PresentationFormat>
  <Paragraphs>51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Dimenzió</vt:lpstr>
      <vt:lpstr>      2024. évi költségvetés   </vt:lpstr>
      <vt:lpstr>Bevétel: 7 400 000 Ft </vt:lpstr>
      <vt:lpstr>PowerPoint-bemutató</vt:lpstr>
      <vt:lpstr>PowerPoint-bemutató</vt:lpstr>
      <vt:lpstr>PowerPoint-bemutató</vt:lpstr>
      <vt:lpstr>Az önkormányzati támogatás felhasználása</vt:lpstr>
      <vt:lpstr>  Takarékosság: papírmentes iroda                                telefonköltség csökkentése                                ügyeleti napok betartása                                 gazdaságos időbeosztás  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2023. évi költségvetési tervezet</dc:title>
  <dc:creator>User</dc:creator>
  <cp:lastModifiedBy>Márti</cp:lastModifiedBy>
  <cp:revision>6</cp:revision>
  <dcterms:created xsi:type="dcterms:W3CDTF">2023-03-30T20:30:22Z</dcterms:created>
  <dcterms:modified xsi:type="dcterms:W3CDTF">2024-04-03T14:23:37Z</dcterms:modified>
</cp:coreProperties>
</file>